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28" r:id="rId5"/>
    <p:sldId id="327" r:id="rId6"/>
    <p:sldId id="329" r:id="rId7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699" autoAdjust="0"/>
  </p:normalViewPr>
  <p:slideViewPr>
    <p:cSldViewPr snapToGrid="0" snapToObjects="1">
      <p:cViewPr varScale="1">
        <p:scale>
          <a:sx n="129" d="100"/>
          <a:sy n="129" d="100"/>
        </p:scale>
        <p:origin x="144" y="342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05A1A61-5A64-46B5-9266-7D3BC580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78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9351D6-1B32-4A31-B921-67E5C606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FAFAFF4-BA03-4683-8B26-8D6548BDC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AD5B0096-6B6E-4C24-A18D-AD92D6AAD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BE8193-DA67-4603-AFE5-CCBBE497A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5CC54861-FED3-43ED-BC57-DF8582F9C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70F6D1C-1768-478D-AE33-BEC953A3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0819E0E-4CD2-4174-B930-9701B9640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8CF112F-E27B-4A9D-BDDD-1E8F31B72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pic>
        <p:nvPicPr>
          <p:cNvPr id="13" name="Kuva 12" descr="Syke-logo">
            <a:extLst>
              <a:ext uri="{FF2B5EF4-FFF2-40B4-BE49-F238E27FC236}">
                <a16:creationId xmlns:a16="http://schemas.microsoft.com/office/drawing/2014/main" id="{A6B71C3F-9B3D-4722-83D5-394168DCD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1CDDD13-D554-4DA0-B8EC-B5C820183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566F7233-EE26-4759-9723-43ED0BEC4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ED0399A-D9A7-47F8-951D-5F46D2D0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taulukko, kuva, </a:t>
            </a:r>
            <a:r>
              <a:rPr lang="fi-FI" dirty="0" err="1"/>
              <a:t>graafi</a:t>
            </a:r>
            <a:r>
              <a:rPr lang="fi-FI" dirty="0"/>
              <a:t> tai </a:t>
            </a:r>
            <a:r>
              <a:rPr lang="fi-FI" dirty="0" err="1"/>
              <a:t>SmartArt</a:t>
            </a:r>
            <a:r>
              <a:rPr lang="fi-FI" dirty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 descr="Syke-logo">
            <a:extLst>
              <a:ext uri="{FF2B5EF4-FFF2-40B4-BE49-F238E27FC236}">
                <a16:creationId xmlns:a16="http://schemas.microsoft.com/office/drawing/2014/main" id="{BA181F35-A4C1-4942-A746-E8234EF22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CF43056C-AE2A-44BC-A768-11C232B63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Halutessasi muuttaa kuvan rajausta aktivoi </a:t>
            </a:r>
            <a:br>
              <a:rPr lang="fi-FI" dirty="0"/>
            </a:br>
            <a:r>
              <a:rPr lang="fi-FI" dirty="0"/>
              <a:t>kuvalaatikko ja valitse </a:t>
            </a:r>
            <a:r>
              <a:rPr lang="fi-FI" dirty="0" err="1"/>
              <a:t>Muotoile-välilehdeltä</a:t>
            </a:r>
            <a:r>
              <a:rPr lang="fi-FI" dirty="0"/>
              <a:t> ’</a:t>
            </a:r>
            <a:br>
              <a:rPr lang="fi-FI" dirty="0"/>
            </a:br>
            <a:r>
              <a:rPr lang="fi-FI" dirty="0"/>
              <a:t>Rajaa’ työkalu &gt; voit siirtää kuvaa tai skaalata </a:t>
            </a:r>
            <a:br>
              <a:rPr lang="fi-FI" dirty="0"/>
            </a:br>
            <a:r>
              <a:rPr lang="fi-FI" dirty="0"/>
              <a:t>sitä suuremmaksi pallon sisällä.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</a:t>
            </a:r>
            <a:br>
              <a:rPr lang="fi-FI" dirty="0"/>
            </a:br>
            <a:r>
              <a:rPr lang="fi-FI" dirty="0"/>
              <a:t>kulmissa olevista vaaleista palloista. Kun rajaus/</a:t>
            </a:r>
            <a:br>
              <a:rPr lang="fi-FI" dirty="0"/>
            </a:br>
            <a:r>
              <a:rPr lang="fi-FI" dirty="0"/>
              <a:t>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</a:t>
            </a:r>
            <a:br>
              <a:rPr lang="fi-FI" dirty="0"/>
            </a:br>
            <a:r>
              <a:rPr lang="fi-FI" dirty="0"/>
              <a:t>ja poista se </a:t>
            </a:r>
            <a:r>
              <a:rPr lang="fi-FI" dirty="0" err="1"/>
              <a:t>Delete-näppäimellä</a:t>
            </a:r>
            <a:r>
              <a:rPr lang="fi-FI" dirty="0"/>
              <a:t>. Klikkaa </a:t>
            </a:r>
            <a:br>
              <a:rPr lang="fi-FI" dirty="0"/>
            </a:br>
            <a:r>
              <a:rPr lang="fi-FI" dirty="0"/>
              <a:t>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138CB89F-45C0-4079-9287-AB94D1FD8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13CB66CF-1BA3-47C1-BFE5-598DF556A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muuttaa kuvan rajausta aktivoi kuvalaatikko ja </a:t>
            </a:r>
            <a:br>
              <a:rPr lang="fi-FI" dirty="0"/>
            </a:br>
            <a:r>
              <a:rPr lang="fi-FI" dirty="0"/>
              <a:t>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laatikon sisällä.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</a:t>
            </a:r>
            <a:br>
              <a:rPr lang="fi-FI" dirty="0"/>
            </a:br>
            <a:r>
              <a:rPr lang="fi-FI" dirty="0"/>
              <a:t>olevista vaaleista palloista. 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8B9E620-6724-4A5C-9A8F-27A28F0A3F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</a:t>
            </a:r>
            <a:br>
              <a:rPr lang="fi-FI" dirty="0"/>
            </a:br>
            <a:r>
              <a:rPr lang="fi-FI" dirty="0"/>
              <a:t>yhdellä tai useammalla rivillä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B66841D2-355F-495A-97BD-025B27639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F2EFE98-AC17-4E07-A1BB-B2475C97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ED70239D-5A23-4FB4-91FB-53FF5E8CC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06AFB8F-6DF8-48D8-A17C-8DC4B88E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3"/>
            <a:ext cx="3657470" cy="3734530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1B8602B-4D8C-40E3-8C59-42AB3B40F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FC3491C9-76A9-4679-9409-BC573CB8F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" y="1"/>
            <a:ext cx="9141287" cy="5143497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8D9BA5E5-7E77-42DA-84E1-5DC3E069BE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4211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B8B5B0C-CEE9-4A63-9774-979E02C9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60212"/>
            <a:ext cx="3657470" cy="3734531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</a:t>
            </a:r>
            <a:br>
              <a:rPr lang="fi-FI" dirty="0"/>
            </a:br>
            <a:r>
              <a:rPr lang="fi-FI" dirty="0"/>
              <a:t>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</a:p>
        </p:txBody>
      </p:sp>
      <p:pic>
        <p:nvPicPr>
          <p:cNvPr id="10" name="Kuva 9" descr="Syke-logo">
            <a:extLst>
              <a:ext uri="{FF2B5EF4-FFF2-40B4-BE49-F238E27FC236}">
                <a16:creationId xmlns:a16="http://schemas.microsoft.com/office/drawing/2014/main" id="{4F818ACD-C11C-4939-82DB-0656C649B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 </a:t>
            </a:r>
            <a:br>
              <a:rPr lang="fi-FI" dirty="0"/>
            </a:br>
            <a:r>
              <a:rPr lang="fi-FI" dirty="0"/>
              <a:t>Muista varmistaa, että myös SYKE-logo näkyy välidiassa. Logon voit tarvittaessa kopioida esityksen ohjesivulta (s. 1).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2081893"/>
            <a:ext cx="6838950" cy="2270074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Välidiat elävöittävät ja keventävät esitystä.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Välidiassa on lyhyt tekstinosto sekä kuva. Myös tekstinosto ilman kuvaa (tai kuva ilman tekstiä) toimii välidiassa hyvin.</a:t>
            </a:r>
            <a:endParaRPr lang="fi-F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FD2744EB-BA57-4C71-8574-EB517E727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07674A5-6740-4A6B-A771-1499F4C9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Syke-logo">
            <a:extLst>
              <a:ext uri="{FF2B5EF4-FFF2-40B4-BE49-F238E27FC236}">
                <a16:creationId xmlns:a16="http://schemas.microsoft.com/office/drawing/2014/main" id="{5A3DDD0B-96E2-488D-B9D0-2A13AB0DE4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234A2B18-592C-44E4-8EF8-703D3E7A5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 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83462375-4AD3-4258-988C-DCFA3233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RU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9141290" cy="5143498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42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Kuvaton kansidia</a:t>
            </a:r>
            <a:br>
              <a:rPr lang="fi-FI" dirty="0"/>
            </a:br>
            <a:r>
              <a:rPr lang="fi-FI" dirty="0"/>
              <a:t>Esityksen nimi mustalla tekstillä yhdellä tai useammalla rivillä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6" name="Kuva 5" descr="Syke-logo">
            <a:extLst>
              <a:ext uri="{FF2B5EF4-FFF2-40B4-BE49-F238E27FC236}">
                <a16:creationId xmlns:a16="http://schemas.microsoft.com/office/drawing/2014/main" id="{B611AE13-C1BD-43DF-A7F2-4A82B93D6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Kuvallinen kansidia</a:t>
            </a:r>
            <a:br>
              <a:rPr lang="fi-FI" dirty="0"/>
            </a:br>
            <a:r>
              <a:rPr lang="fi-FI" dirty="0"/>
              <a:t>Otsikko tummalla tai vaalealla tekstillä näkyvään kohtaan asemoituna &amp; rivitettynä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E8503FFA-3FB5-4E8D-B386-6803C69DD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51201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kansikuva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Tekstilaatikot palaavat näkyville, kun aktivoit kuvan ja valitset ’vie taakse’ (Muotoile &gt; Siirrä taaksepäin &gt; Vie taakse / hiiren oikea painike </a:t>
            </a:r>
            <a:br>
              <a:rPr lang="fi-FI" dirty="0"/>
            </a:br>
            <a:r>
              <a:rPr lang="fi-FI" dirty="0"/>
              <a:t>&gt; Vie taakse). Muista varmistaa, että myös </a:t>
            </a:r>
            <a:r>
              <a:rPr lang="fi-FI" dirty="0" err="1"/>
              <a:t>SYKE-logo</a:t>
            </a:r>
            <a:r>
              <a:rPr lang="fi-FI" dirty="0"/>
              <a:t> on kansisivulla näkyvissä! Logon voit tarvittaessa kopioida esityksen ohjesivulta (s. 1).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br>
              <a:rPr lang="fi-FI" dirty="0"/>
            </a:b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03F91D-4D88-4F57-8A1A-30F19E801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7B0B0BDE-3D5B-45E8-BAD5-5FE874F70E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VIL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F64F3AA-21EC-435F-8B85-457D1D40D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7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9" name="Kuva 8" descr="Syke-logo">
            <a:extLst>
              <a:ext uri="{FF2B5EF4-FFF2-40B4-BE49-F238E27FC236}">
                <a16:creationId xmlns:a16="http://schemas.microsoft.com/office/drawing/2014/main" id="{8170680F-1791-4F69-83D6-DF243BC0F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SI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683816B-9CAE-465E-93C2-8E1C02777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Pallokuvallinen kansidia. Lyhyen otsikon rivitys</a:t>
            </a:r>
            <a:br>
              <a:rPr lang="fi-FI" dirty="0"/>
            </a:br>
            <a:r>
              <a:rPr lang="fi-FI" dirty="0"/>
              <a:t>kuvan reunaa </a:t>
            </a:r>
            <a:br>
              <a:rPr lang="fi-FI" dirty="0"/>
            </a:br>
            <a:r>
              <a:rPr lang="fi-FI" dirty="0"/>
              <a:t>muotoillen</a:t>
            </a:r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&gt; voit siirtää kuvaa tai skaalata sitä suuremmaksi pallon sisällä. Huomioi että kuvassa on tarkoituksella valkoinen kehys.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Delete-näppäimellä</a:t>
            </a:r>
            <a:r>
              <a:rPr lang="fi-FI" dirty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  <a:br>
              <a:rPr lang="fi-FI" dirty="0"/>
            </a:br>
            <a:r>
              <a:rPr lang="fi-FI" dirty="0"/>
              <a:t>Suomen ympäristökeskus SYKE</a:t>
            </a:r>
            <a:br>
              <a:rPr lang="fi-FI" dirty="0"/>
            </a:br>
            <a:r>
              <a:rPr lang="fi-FI" dirty="0"/>
              <a:t>Tilaisuus &amp; päivämäärä</a:t>
            </a:r>
          </a:p>
        </p:txBody>
      </p:sp>
      <p:pic>
        <p:nvPicPr>
          <p:cNvPr id="12" name="Kuva 11" descr="Syke-logo">
            <a:extLst>
              <a:ext uri="{FF2B5EF4-FFF2-40B4-BE49-F238E27FC236}">
                <a16:creationId xmlns:a16="http://schemas.microsoft.com/office/drawing/2014/main" id="{FEB4C6D7-E585-4BC4-B98E-BB853BC4F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5" y="4329299"/>
            <a:ext cx="71932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721" r:id="rId4"/>
    <p:sldLayoutId id="2147483692" r:id="rId5"/>
    <p:sldLayoutId id="2147483685" r:id="rId6"/>
    <p:sldLayoutId id="2147483712" r:id="rId7"/>
    <p:sldLayoutId id="2147483713" r:id="rId8"/>
    <p:sldLayoutId id="2147483715" r:id="rId9"/>
    <p:sldLayoutId id="2147483722" r:id="rId10"/>
    <p:sldLayoutId id="2147483711" r:id="rId11"/>
    <p:sldLayoutId id="2147483660" r:id="rId12"/>
    <p:sldLayoutId id="2147483650" r:id="rId13"/>
    <p:sldLayoutId id="2147483662" r:id="rId14"/>
    <p:sldLayoutId id="2147483663" r:id="rId15"/>
    <p:sldLayoutId id="2147483675" r:id="rId16"/>
    <p:sldLayoutId id="2147483657" r:id="rId17"/>
    <p:sldLayoutId id="2147483717" r:id="rId18"/>
    <p:sldLayoutId id="2147483686" r:id="rId19"/>
    <p:sldLayoutId id="2147483698" r:id="rId20"/>
    <p:sldLayoutId id="2147483700" r:id="rId21"/>
    <p:sldLayoutId id="2147483701" r:id="rId22"/>
    <p:sldLayoutId id="2147483723" r:id="rId23"/>
    <p:sldLayoutId id="2147483697" r:id="rId24"/>
    <p:sldLayoutId id="2147483720" r:id="rId25"/>
    <p:sldLayoutId id="2147483702" r:id="rId26"/>
    <p:sldLayoutId id="2147483703" r:id="rId27"/>
    <p:sldLayoutId id="2147483719" r:id="rId28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861DF63-7B9F-45F8-BA61-0AF1AD2D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67" y="1368491"/>
            <a:ext cx="7692895" cy="3329472"/>
          </a:xfrm>
        </p:spPr>
        <p:txBody>
          <a:bodyPr/>
          <a:lstStyle/>
          <a:p>
            <a:r>
              <a:rPr lang="fi-FI" sz="1400" dirty="0"/>
              <a:t>9:00	Tilaisuuden avaus (Kari Oinonen, SYKE)</a:t>
            </a:r>
          </a:p>
          <a:p>
            <a:r>
              <a:rPr lang="fi-FI" sz="1400" dirty="0"/>
              <a:t>9:05	Ilmastonmuutos alueidenkäytössä (Sanna Andersson, YM)</a:t>
            </a:r>
          </a:p>
          <a:p>
            <a:r>
              <a:rPr lang="fi-FI" sz="1400" dirty="0"/>
              <a:t>9:15	ELY-keskusten rooli </a:t>
            </a:r>
            <a:r>
              <a:rPr lang="fi-FI" sz="1400" dirty="0" err="1"/>
              <a:t>MRL:n</a:t>
            </a:r>
            <a:r>
              <a:rPr lang="fi-FI" sz="1400" dirty="0"/>
              <a:t> edistäjinä (Soili Ingelin, Pirkanmaan ELY-keskus)</a:t>
            </a:r>
          </a:p>
          <a:p>
            <a:r>
              <a:rPr lang="fi-FI" sz="1400" dirty="0"/>
              <a:t>9:25	Hiilikartta-hankkeen tavoitteet, toteutus ja tekijät (Kari Oinonen, SYKE)</a:t>
            </a:r>
          </a:p>
          <a:p>
            <a:r>
              <a:rPr lang="fi-FI" sz="1400" dirty="0"/>
              <a:t>9:35	Hankkeen esittely</a:t>
            </a:r>
          </a:p>
          <a:p>
            <a:pPr lvl="4"/>
            <a:r>
              <a:rPr lang="fi-FI" sz="1400" dirty="0"/>
              <a:t>Hiilikartta-työkalu (Otso Valta, Avoin ry)</a:t>
            </a:r>
          </a:p>
          <a:p>
            <a:pPr lvl="4"/>
            <a:r>
              <a:rPr lang="fi-FI" sz="1400" dirty="0"/>
              <a:t>Aineistot ja mallit työkalun pohjana (Emmi Hilasvuori, Luke)</a:t>
            </a:r>
          </a:p>
          <a:p>
            <a:pPr lvl="4"/>
            <a:r>
              <a:rPr lang="fi-FI" sz="1400" dirty="0"/>
              <a:t>Käyttötarpeet ja niihin vastaaminen (Antti Rehunen, SYKE)</a:t>
            </a:r>
          </a:p>
          <a:p>
            <a:r>
              <a:rPr lang="fi-FI" sz="1400" dirty="0"/>
              <a:t>10:10      Tampereen ja Turun kommenttipuheenvuorot (Tampere; Kristiina Karppi, Turku)</a:t>
            </a:r>
          </a:p>
          <a:p>
            <a:r>
              <a:rPr lang="fi-FI" sz="1400" dirty="0"/>
              <a:t>10:40      Keskustelu ja eväitä hankkeelle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A75382-854C-481A-93F6-5C7F41B1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FF8EEAB-EFE1-4659-8C63-5186EA16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69" y="301809"/>
            <a:ext cx="6838950" cy="791751"/>
          </a:xfrm>
        </p:spPr>
        <p:txBody>
          <a:bodyPr/>
          <a:lstStyle/>
          <a:p>
            <a:r>
              <a:rPr lang="fi-FI" dirty="0"/>
              <a:t>Hiilikartta </a:t>
            </a:r>
            <a:r>
              <a:rPr lang="fi-FI" dirty="0" err="1"/>
              <a:t>Kick-off</a:t>
            </a:r>
            <a:br>
              <a:rPr lang="fi-FI" dirty="0"/>
            </a:br>
            <a:r>
              <a:rPr lang="fi-FI" dirty="0"/>
              <a:t>Ohjelma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D093791-7B29-4DA0-AFDE-B6E24CF05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9" y="181726"/>
            <a:ext cx="1506566" cy="103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Nappaa hiilestä kiinni logo">
            <a:extLst>
              <a:ext uri="{FF2B5EF4-FFF2-40B4-BE49-F238E27FC236}">
                <a16:creationId xmlns:a16="http://schemas.microsoft.com/office/drawing/2014/main" id="{28032C20-83E2-4BBE-8810-E1AA98D11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363" y="4343399"/>
            <a:ext cx="1393082" cy="7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27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09F4CCD-8F68-4958-9983-7C6CE640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667" y="801561"/>
            <a:ext cx="7050354" cy="3032125"/>
          </a:xfrm>
        </p:spPr>
        <p:txBody>
          <a:bodyPr/>
          <a:lstStyle/>
          <a:p>
            <a:r>
              <a:rPr lang="fi-FI" sz="1400" dirty="0">
                <a:latin typeface="Arial Narrow" panose="020B0606020202030204" pitchFamily="34" charset="0"/>
              </a:rPr>
              <a:t>Luodaan</a:t>
            </a:r>
            <a:r>
              <a:rPr lang="fi-FI" sz="1400" b="1" dirty="0">
                <a:latin typeface="Arial Narrow" panose="020B0606020202030204" pitchFamily="34" charset="0"/>
              </a:rPr>
              <a:t> paikkatietopohjainen</a:t>
            </a:r>
            <a:r>
              <a:rPr lang="fi-FI" sz="1400" dirty="0">
                <a:latin typeface="Arial Narrow" panose="020B0606020202030204" pitchFamily="34" charset="0"/>
              </a:rPr>
              <a:t>, </a:t>
            </a:r>
            <a:r>
              <a:rPr lang="fi-FI" sz="1400" b="1" dirty="0">
                <a:latin typeface="Arial Narrow" panose="020B0606020202030204" pitchFamily="34" charset="0"/>
              </a:rPr>
              <a:t>selaimessa toimiva työkalu </a:t>
            </a:r>
            <a:r>
              <a:rPr lang="fi-FI" sz="1400" dirty="0">
                <a:latin typeface="Arial Narrow" panose="020B0606020202030204" pitchFamily="34" charset="0"/>
              </a:rPr>
              <a:t>kaavan aiheuttamien hiilivarasto- ja -nieluvaikutusten arviointiin</a:t>
            </a:r>
          </a:p>
          <a:p>
            <a:r>
              <a:rPr lang="fi-FI" sz="1400" dirty="0">
                <a:latin typeface="Arial Narrow" panose="020B0606020202030204" pitchFamily="34" charset="0"/>
              </a:rPr>
              <a:t>-&gt; kaavoittajat saavat käsityksen kohdealueen tämänhetkisestä hiilitaseen arviosta ja voivat </a:t>
            </a:r>
            <a:r>
              <a:rPr lang="fi-FI" sz="1400" b="1" dirty="0">
                <a:latin typeface="Arial Narrow" panose="020B0606020202030204" pitchFamily="34" charset="0"/>
              </a:rPr>
              <a:t>arvioida erilaisten kaavallisten maankäyttövaihtoehtojen vaikutuksia</a:t>
            </a:r>
            <a:r>
              <a:rPr lang="fi-FI" sz="1400" dirty="0">
                <a:latin typeface="Arial Narrow" panose="020B0606020202030204" pitchFamily="34" charset="0"/>
              </a:rPr>
              <a:t> hiilivarastoon sekä hiilensidontaan pidemmällä aikajänteellä. Toimii kaikilla kaavatasoilla</a:t>
            </a:r>
          </a:p>
          <a:p>
            <a:r>
              <a:rPr lang="fi-FI" sz="1400" dirty="0">
                <a:latin typeface="Arial Narrow" panose="020B0606020202030204" pitchFamily="34" charset="0"/>
              </a:rPr>
              <a:t>Luodaan olemassa olevista tietoaineistoista jalostettuja sekä mallinnettuja aineistoja</a:t>
            </a:r>
          </a:p>
          <a:p>
            <a:r>
              <a:rPr lang="fi-FI" sz="1400" dirty="0">
                <a:latin typeface="Arial Narrow" panose="020B0606020202030204" pitchFamily="34" charset="0"/>
              </a:rPr>
              <a:t>Tuodaan tietoaineistot ja työkalu laajaan, avoimeen käyttöön kunnissa ja maakunnan liitoissa sekä kaavoitusta tekevissä konsulttiyrityksissä</a:t>
            </a:r>
          </a:p>
          <a:p>
            <a:r>
              <a:rPr lang="fi-FI" sz="1400" dirty="0">
                <a:latin typeface="Arial Narrow" panose="020B0606020202030204" pitchFamily="34" charset="0"/>
              </a:rPr>
              <a:t>Yhteiskehittämishanke; pilotteja, laaja osallistaminen</a:t>
            </a:r>
          </a:p>
          <a:p>
            <a:r>
              <a:rPr lang="fi-FI" sz="1400" dirty="0">
                <a:latin typeface="Arial Narrow" panose="020B0606020202030204" pitchFamily="34" charset="0"/>
              </a:rPr>
              <a:t>Pilotit: </a:t>
            </a:r>
            <a:r>
              <a:rPr lang="fi-FI" sz="1400" b="1" dirty="0">
                <a:latin typeface="Arial Narrow" panose="020B0606020202030204" pitchFamily="34" charset="0"/>
              </a:rPr>
              <a:t>Tampere, Pirkanmaan ELY-keskus, Turku, Varsinais-Suomen liitto, Porvoo, Sodankylä</a:t>
            </a:r>
          </a:p>
          <a:p>
            <a:r>
              <a:rPr lang="fi-FI" sz="1400" dirty="0">
                <a:latin typeface="Arial Narrow" panose="020B0606020202030204" pitchFamily="34" charset="0"/>
              </a:rPr>
              <a:t>Aikataulu 04-2022 – 12/2023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6D4889FA-31BC-4F58-8DDC-3A9D11E0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665" y="255347"/>
            <a:ext cx="6838950" cy="791751"/>
          </a:xfrm>
        </p:spPr>
        <p:txBody>
          <a:bodyPr/>
          <a:lstStyle/>
          <a:p>
            <a:r>
              <a:rPr lang="fi-FI" dirty="0">
                <a:solidFill>
                  <a:schemeClr val="accent5"/>
                </a:solidFill>
              </a:rPr>
              <a:t>Hiilikartta – Kaavoittajan karttatyökalu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A2AF34F-99EF-4904-B21F-7E394177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8798696" y="3918801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1AD14-124C-456D-A533-DA12B1993468}" type="datetime1">
              <a:rPr lang="fi-FI" smtClean="0">
                <a:solidFill>
                  <a:schemeClr val="accent3"/>
                </a:solidFill>
              </a:rPr>
              <a:pPr/>
              <a:t>1.6.2022</a:t>
            </a:fld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F835876-B67F-4177-BA5E-22819213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5400000">
            <a:off x="7422129" y="2113845"/>
            <a:ext cx="3281362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cap="none" dirty="0">
                <a:solidFill>
                  <a:schemeClr val="accent3"/>
                </a:solidFill>
              </a:rPr>
              <a:t>Kari Oinonen, SYKE</a:t>
            </a:r>
          </a:p>
        </p:txBody>
      </p:sp>
      <p:pic>
        <p:nvPicPr>
          <p:cNvPr id="3" name="Kuva 2" descr="Avoin ry:n logo">
            <a:extLst>
              <a:ext uri="{FF2B5EF4-FFF2-40B4-BE49-F238E27FC236}">
                <a16:creationId xmlns:a16="http://schemas.microsoft.com/office/drawing/2014/main" id="{BC722404-B014-4FC4-A7C5-D896A5DB0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046" y="4441021"/>
            <a:ext cx="1825456" cy="702479"/>
          </a:xfrm>
          <a:prstGeom prst="rect">
            <a:avLst/>
          </a:prstGeom>
        </p:spPr>
      </p:pic>
      <p:pic>
        <p:nvPicPr>
          <p:cNvPr id="7" name="Kuva 6" descr="Luken logo">
            <a:extLst>
              <a:ext uri="{FF2B5EF4-FFF2-40B4-BE49-F238E27FC236}">
                <a16:creationId xmlns:a16="http://schemas.microsoft.com/office/drawing/2014/main" id="{022F2DF8-F033-4678-AB7D-87C8D45F7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6" y="4328314"/>
            <a:ext cx="856681" cy="702479"/>
          </a:xfrm>
          <a:prstGeom prst="rect">
            <a:avLst/>
          </a:prstGeom>
        </p:spPr>
      </p:pic>
      <p:pic>
        <p:nvPicPr>
          <p:cNvPr id="10" name="Kuva 9" descr="Nappaa hiiilestä kiinni logo">
            <a:extLst>
              <a:ext uri="{FF2B5EF4-FFF2-40B4-BE49-F238E27FC236}">
                <a16:creationId xmlns:a16="http://schemas.microsoft.com/office/drawing/2014/main" id="{68C36D93-FB9E-4AFA-92FE-BBD9A129E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363" y="4343399"/>
            <a:ext cx="1393082" cy="78474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F475FF1-8DF5-4ECC-BB96-1EA86BA15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9" y="181726"/>
            <a:ext cx="1506566" cy="1030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4798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0A3A3E9-C217-4AC3-8643-F65FE8EE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545" y="852487"/>
            <a:ext cx="6838950" cy="3032125"/>
          </a:xfrm>
        </p:spPr>
        <p:txBody>
          <a:bodyPr/>
          <a:lstStyle/>
          <a:p>
            <a:r>
              <a:rPr lang="fi-FI" dirty="0"/>
              <a:t>SYKE</a:t>
            </a:r>
          </a:p>
          <a:p>
            <a:pPr lvl="1"/>
            <a:r>
              <a:rPr lang="fi-FI" dirty="0"/>
              <a:t>Hankkeen johto, TP3, viestintä</a:t>
            </a:r>
          </a:p>
          <a:p>
            <a:pPr lvl="1"/>
            <a:r>
              <a:rPr lang="fi-FI" dirty="0"/>
              <a:t>Kari Oinonen, Antti Rehunen, Sampo Pihlainen, Kimmo Nurmio, Saara Sivonen, Riitta Teiniranta (</a:t>
            </a:r>
            <a:r>
              <a:rPr lang="fi-FI" dirty="0" err="1"/>
              <a:t>ohry</a:t>
            </a:r>
            <a:r>
              <a:rPr lang="fi-FI" dirty="0"/>
              <a:t>)</a:t>
            </a:r>
          </a:p>
          <a:p>
            <a:r>
              <a:rPr lang="fi-FI" dirty="0"/>
              <a:t>LUKE</a:t>
            </a:r>
          </a:p>
          <a:p>
            <a:pPr lvl="1"/>
            <a:r>
              <a:rPr lang="fi-FI" dirty="0"/>
              <a:t>TP1</a:t>
            </a:r>
          </a:p>
          <a:p>
            <a:pPr lvl="1"/>
            <a:r>
              <a:rPr lang="fi-FI" dirty="0"/>
              <a:t>Emmi Hilasvuori, Jukka Lokka, Eeva-Maria Tuhkanen, Henri Honkanen, Leena Kärkkäinen, Matti Katila, Hannu Salminen, Jukka Pekka Myllykangas, Antti Wall, Raisa Mäkipää (</a:t>
            </a:r>
            <a:r>
              <a:rPr lang="fi-FI" dirty="0" err="1"/>
              <a:t>ohry</a:t>
            </a:r>
            <a:r>
              <a:rPr lang="fi-FI" dirty="0"/>
              <a:t>)</a:t>
            </a:r>
          </a:p>
          <a:p>
            <a:r>
              <a:rPr lang="fi-FI" dirty="0"/>
              <a:t>Avoin ry</a:t>
            </a:r>
          </a:p>
          <a:p>
            <a:pPr lvl="1"/>
            <a:r>
              <a:rPr lang="fi-FI" dirty="0"/>
              <a:t>TP3, viestintä</a:t>
            </a:r>
          </a:p>
          <a:p>
            <a:pPr lvl="1"/>
            <a:r>
              <a:rPr lang="fi-FI" dirty="0"/>
              <a:t>Otso Valta, Lara Jasim, </a:t>
            </a:r>
            <a:r>
              <a:rPr lang="fi-FI" dirty="0" err="1"/>
              <a:t>Petja</a:t>
            </a:r>
            <a:r>
              <a:rPr lang="fi-FI" dirty="0"/>
              <a:t> Valkama, Tuula </a:t>
            </a:r>
            <a:r>
              <a:rPr lang="fi-FI" dirty="0" err="1"/>
              <a:t>Cox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BDB3751-B7DF-4DFC-B3AA-97BEDFB4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85172D7-6A48-4B9D-AC12-9AC430C3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212" y="420522"/>
            <a:ext cx="6838950" cy="791751"/>
          </a:xfrm>
        </p:spPr>
        <p:txBody>
          <a:bodyPr/>
          <a:lstStyle/>
          <a:p>
            <a:r>
              <a:rPr lang="fi-FI" dirty="0"/>
              <a:t>Tekijät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ABC2579-DC3B-425A-939A-7F321698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9" y="181726"/>
            <a:ext cx="1506566" cy="103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Nappaa hiilestä kiinni logo">
            <a:extLst>
              <a:ext uri="{FF2B5EF4-FFF2-40B4-BE49-F238E27FC236}">
                <a16:creationId xmlns:a16="http://schemas.microsoft.com/office/drawing/2014/main" id="{9AA73DC2-6128-4481-86BF-08C2A9E8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363" y="4343399"/>
            <a:ext cx="1393082" cy="7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5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YKE PPT-POHJA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YKE_ppt-pohja_FIN_16-9.pptx" id="{26365F77-DB42-43B6-B710-4AD25898F694}" vid="{D6CC6AEB-B971-4AF2-AF54-02DB44606FA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df23d3-aa9d-4e25-921f-179f3355b7b3">
      <Terms xmlns="http://schemas.microsoft.com/office/infopath/2007/PartnerControls"/>
    </lcf76f155ced4ddcb4097134ff3c332f>
    <TaxCatchAll xmlns="1b8efbb0-1aab-4f2a-b5aa-79ad0afd050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C33D974D6D64F92BCF9FD36576844" ma:contentTypeVersion="12" ma:contentTypeDescription="Create a new document." ma:contentTypeScope="" ma:versionID="b6ea4b3625fcaf1413f2a1bb3e296b32">
  <xsd:schema xmlns:xsd="http://www.w3.org/2001/XMLSchema" xmlns:xs="http://www.w3.org/2001/XMLSchema" xmlns:p="http://schemas.microsoft.com/office/2006/metadata/properties" xmlns:ns2="e3df23d3-aa9d-4e25-921f-179f3355b7b3" xmlns:ns3="1b8efbb0-1aab-4f2a-b5aa-79ad0afd050f" targetNamespace="http://schemas.microsoft.com/office/2006/metadata/properties" ma:root="true" ma:fieldsID="f65639dbcbf31a68f4a20abe01808176" ns2:_="" ns3:_="">
    <xsd:import namespace="e3df23d3-aa9d-4e25-921f-179f3355b7b3"/>
    <xsd:import namespace="1b8efbb0-1aab-4f2a-b5aa-79ad0afd0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f23d3-aa9d-4e25-921f-179f3355b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efbb0-1aab-4f2a-b5aa-79ad0afd050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57ef39-1fe0-4a3e-8f2d-f0157e75bf82}" ma:internalName="TaxCatchAll" ma:showField="CatchAllData" ma:web="1b8efbb0-1aab-4f2a-b5aa-79ad0afd0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schemas.microsoft.com/office/2006/documentManagement/types"/>
    <ds:schemaRef ds:uri="http://www.w3.org/XML/1998/namespace"/>
    <ds:schemaRef ds:uri="http://purl.org/dc/elements/1.1/"/>
    <ds:schemaRef ds:uri="a6a23f2e-7bc5-49e2-8a1f-2a7c97658e41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5CAA758-9DCD-4763-AF3A-F5F2BF6F570B}"/>
</file>

<file path=customXml/itemProps3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SYKE_ppt-pohja_FIN_16-9 (4)</Template>
  <TotalTime>35</TotalTime>
  <Words>281</Words>
  <Application>Microsoft Office PowerPoint</Application>
  <PresentationFormat>Näytössä katseltava esitys (16:9)</PresentationFormat>
  <Paragraphs>34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Courier New</vt:lpstr>
      <vt:lpstr>Futura Bk BT</vt:lpstr>
      <vt:lpstr>Tahoma</vt:lpstr>
      <vt:lpstr>SYKE PPT-POHJA 2017</vt:lpstr>
      <vt:lpstr>Hiilikartta Kick-off Ohjelma</vt:lpstr>
      <vt:lpstr>Hiilikartta – Kaavoittajan karttatyökalu</vt:lpstr>
      <vt:lpstr>Tekijät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Hiilikartta – Kaavoittajan karttatyökalu</dc:title>
  <dc:creator>Oinonen Kari</dc:creator>
  <cp:lastModifiedBy>Kontio Panu</cp:lastModifiedBy>
  <cp:revision>10</cp:revision>
  <dcterms:created xsi:type="dcterms:W3CDTF">2022-04-06T09:51:36Z</dcterms:created>
  <dcterms:modified xsi:type="dcterms:W3CDTF">2022-06-01T08:48:50Z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0x01010059EC33D974D6D64F92BCF9FD36576844</vt:lpwstr>
  </property>
</Properties>
</file>